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anchez" charset="1" panose="02000000000000000000"/>
      <p:regular r:id="rId10"/>
    </p:embeddedFont>
    <p:embeddedFont>
      <p:font typeface="Sanchez Italics" charset="1" panose="00000000000000000000"/>
      <p:regular r:id="rId11"/>
    </p:embeddedFont>
    <p:embeddedFont>
      <p:font typeface="League Spartan" charset="1" panose="00000800000000000000"/>
      <p:regular r:id="rId12"/>
    </p:embeddedFont>
    <p:embeddedFont>
      <p:font typeface="Telegraf" charset="1" panose="00000500000000000000"/>
      <p:regular r:id="rId13"/>
    </p:embeddedFont>
    <p:embeddedFont>
      <p:font typeface="Telegraf Bold" charset="1" panose="00000800000000000000"/>
      <p:regular r:id="rId14"/>
    </p:embeddedFont>
    <p:embeddedFont>
      <p:font typeface="Organic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viewProps.xml" Type="http://schemas.openxmlformats.org/officeDocument/2006/relationships/viewProps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32" Target="slides/slide17.xml" Type="http://schemas.openxmlformats.org/officeDocument/2006/relationships/slide"/><Relationship Id="rId33" Target="slides/slide18.xml" Type="http://schemas.openxmlformats.org/officeDocument/2006/relationships/slide"/><Relationship Id="rId34" Target="slides/slide19.xml" Type="http://schemas.openxmlformats.org/officeDocument/2006/relationships/slide"/><Relationship Id="rId35" Target="slides/slide20.xml" Type="http://schemas.openxmlformats.org/officeDocument/2006/relationships/slide"/><Relationship Id="rId36" Target="slides/slide21.xml" Type="http://schemas.openxmlformats.org/officeDocument/2006/relationships/slide"/><Relationship Id="rId37" Target="slides/slide22.xml" Type="http://schemas.openxmlformats.org/officeDocument/2006/relationships/slide"/><Relationship Id="rId38" Target="slides/slide23.xml" Type="http://schemas.openxmlformats.org/officeDocument/2006/relationships/slide"/><Relationship Id="rId39" Target="slides/slide24.xml" Type="http://schemas.openxmlformats.org/officeDocument/2006/relationships/slide"/><Relationship Id="rId4" Target="theme/theme1.xml" Type="http://schemas.openxmlformats.org/officeDocument/2006/relationships/theme"/><Relationship Id="rId40" Target="slides/slide25.xml" Type="http://schemas.openxmlformats.org/officeDocument/2006/relationships/slide"/><Relationship Id="rId41" Target="slides/slide26.xml" Type="http://schemas.openxmlformats.org/officeDocument/2006/relationships/slide"/><Relationship Id="rId42" Target="slides/slide27.xml" Type="http://schemas.openxmlformats.org/officeDocument/2006/relationships/slide"/><Relationship Id="rId43" Target="slides/slide28.xml" Type="http://schemas.openxmlformats.org/officeDocument/2006/relationships/slide"/><Relationship Id="rId44" Target="slides/slide29.xml" Type="http://schemas.openxmlformats.org/officeDocument/2006/relationships/slide"/><Relationship Id="rId45" Target="slides/slide30.xml" Type="http://schemas.openxmlformats.org/officeDocument/2006/relationships/slide"/><Relationship Id="rId46" Target="slides/slide31.xml" Type="http://schemas.openxmlformats.org/officeDocument/2006/relationships/slide"/><Relationship Id="rId47" Target="slides/slide32.xml" Type="http://schemas.openxmlformats.org/officeDocument/2006/relationships/slide"/><Relationship Id="rId48" Target="slides/slide33.xml" Type="http://schemas.openxmlformats.org/officeDocument/2006/relationships/slide"/><Relationship Id="rId49" Target="slides/slide34.xml" Type="http://schemas.openxmlformats.org/officeDocument/2006/relationships/slide"/><Relationship Id="rId5" Target="tableStyles.xml" Type="http://schemas.openxmlformats.org/officeDocument/2006/relationships/tableStyles"/><Relationship Id="rId50" Target="slides/slide35.xml" Type="http://schemas.openxmlformats.org/officeDocument/2006/relationships/slide"/><Relationship Id="rId51" Target="slides/slide36.xml" Type="http://schemas.openxmlformats.org/officeDocument/2006/relationships/slide"/><Relationship Id="rId52" Target="slides/slide37.xml" Type="http://schemas.openxmlformats.org/officeDocument/2006/relationships/slide"/><Relationship Id="rId53" Target="slides/slide38.xml" Type="http://schemas.openxmlformats.org/officeDocument/2006/relationships/slide"/><Relationship Id="rId54" Target="slides/slide39.xml" Type="http://schemas.openxmlformats.org/officeDocument/2006/relationships/slide"/><Relationship Id="rId55" Target="slides/slide40.xml" Type="http://schemas.openxmlformats.org/officeDocument/2006/relationships/slide"/><Relationship Id="rId56" Target="slides/slide41.xml" Type="http://schemas.openxmlformats.org/officeDocument/2006/relationships/slide"/><Relationship Id="rId57" Target="slides/slide42.xml" Type="http://schemas.openxmlformats.org/officeDocument/2006/relationships/slide"/><Relationship Id="rId58" Target="slides/slide43.xml" Type="http://schemas.openxmlformats.org/officeDocument/2006/relationships/slide"/><Relationship Id="rId59" Target="slides/slide44.xml" Type="http://schemas.openxmlformats.org/officeDocument/2006/relationships/slide"/><Relationship Id="rId6" Target="fonts/font6.fntdata" Type="http://schemas.openxmlformats.org/officeDocument/2006/relationships/font"/><Relationship Id="rId60" Target="slides/slide45.xml" Type="http://schemas.openxmlformats.org/officeDocument/2006/relationships/slide"/><Relationship Id="rId61" Target="slides/slide46.xml" Type="http://schemas.openxmlformats.org/officeDocument/2006/relationships/slide"/><Relationship Id="rId62" Target="slides/slide47.xml" Type="http://schemas.openxmlformats.org/officeDocument/2006/relationships/slide"/><Relationship Id="rId63" Target="slides/slide48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png" Type="http://schemas.openxmlformats.org/officeDocument/2006/relationships/image"/><Relationship Id="rId4" Target="../media/image43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png" Type="http://schemas.openxmlformats.org/officeDocument/2006/relationships/image"/><Relationship Id="rId3" Target="../media/image52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Relationship Id="rId4" Target="https://www.youtube.com/watch?v=L5v9jt4__ho&amp;t=161s" TargetMode="External" Type="http://schemas.openxmlformats.org/officeDocument/2006/relationships/hyperlink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57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png" Type="http://schemas.openxmlformats.org/officeDocument/2006/relationships/image"/><Relationship Id="rId3" Target="../media/image59.sv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Relationship Id="rId4" Target="https://youtu.be/_OeqaHRgeeI" TargetMode="External" Type="http://schemas.openxmlformats.org/officeDocument/2006/relationships/hyperlink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61.svg" Type="http://schemas.openxmlformats.org/officeDocument/2006/relationships/image"/><Relationship Id="rId4" Target="../media/image62.png" Type="http://schemas.openxmlformats.org/officeDocument/2006/relationships/image"/><Relationship Id="rId5" Target="../media/image63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Relationship Id="rId4" Target="https://www.youtube.com/watch?v=he1l35tyDjs&amp;ab_channel=JacobClifford" TargetMode="External" Type="http://schemas.openxmlformats.org/officeDocument/2006/relationships/hyperlink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5.png" Type="http://schemas.openxmlformats.org/officeDocument/2006/relationships/image"/><Relationship Id="rId3" Target="../media/image66.sv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69.png" Type="http://schemas.openxmlformats.org/officeDocument/2006/relationships/image"/><Relationship Id="rId5" Target="../media/image70.svg" Type="http://schemas.openxmlformats.org/officeDocument/2006/relationships/image"/><Relationship Id="rId6" Target="../media/image71.png" Type="http://schemas.openxmlformats.org/officeDocument/2006/relationships/image"/><Relationship Id="rId7" Target="../media/image72.sv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png" Type="http://schemas.openxmlformats.org/officeDocument/2006/relationships/image"/><Relationship Id="rId3" Target="../media/image63.svg" Type="http://schemas.openxmlformats.org/officeDocument/2006/relationships/image"/><Relationship Id="rId4" Target="../media/image73.png" Type="http://schemas.openxmlformats.org/officeDocument/2006/relationships/image"/><Relationship Id="rId5" Target="../media/image74.sv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5.png" Type="http://schemas.openxmlformats.org/officeDocument/2006/relationships/image"/><Relationship Id="rId3" Target="../media/image76.sv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7.png" Type="http://schemas.openxmlformats.org/officeDocument/2006/relationships/image"/><Relationship Id="rId3" Target="../media/image78.svg" Type="http://schemas.openxmlformats.org/officeDocument/2006/relationships/image"/><Relationship Id="rId4" Target="../media/image79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0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1.png" Type="http://schemas.openxmlformats.org/officeDocument/2006/relationships/image"/><Relationship Id="rId3" Target="../media/image8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11116" y="4252871"/>
            <a:ext cx="5865768" cy="514721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618288"/>
            <a:ext cx="14902073" cy="2186524"/>
            <a:chOff x="0" y="0"/>
            <a:chExt cx="19869431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9869431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Macroeconomics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18827" y="3215082"/>
            <a:ext cx="8650346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3.1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410892" y="444750"/>
            <a:ext cx="3438833" cy="343883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3057737"/>
            <a:ext cx="16349422" cy="1019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Telegraf"/>
              </a:rPr>
              <a:t>GDP = C + I + G + (X-M)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GDP Formula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679458"/>
            <a:ext cx="17960918" cy="2694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Telegraf"/>
              </a:rPr>
              <a:t>C  - </a:t>
            </a:r>
            <a:r>
              <a:rPr lang="en-US" sz="3799">
                <a:solidFill>
                  <a:srgbClr val="000000"/>
                </a:solidFill>
                <a:latin typeface="Telegraf Bold"/>
              </a:rPr>
              <a:t>Consumption</a:t>
            </a:r>
            <a:r>
              <a:rPr lang="en-US" sz="3799">
                <a:solidFill>
                  <a:srgbClr val="000000"/>
                </a:solidFill>
                <a:latin typeface="Telegraf"/>
              </a:rPr>
              <a:t> - Purchases on final goods and services by individuals.</a:t>
            </a:r>
          </a:p>
          <a:p>
            <a:pPr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Telegraf"/>
              </a:rPr>
              <a:t>I - </a:t>
            </a:r>
            <a:r>
              <a:rPr lang="en-US" sz="3799">
                <a:solidFill>
                  <a:srgbClr val="000000"/>
                </a:solidFill>
                <a:latin typeface="Telegraf Bold"/>
              </a:rPr>
              <a:t>Investment</a:t>
            </a:r>
            <a:r>
              <a:rPr lang="en-US" sz="3799">
                <a:solidFill>
                  <a:srgbClr val="000000"/>
                </a:solidFill>
                <a:latin typeface="Telegraf"/>
              </a:rPr>
              <a:t> - Business spending on tools and equipment. </a:t>
            </a:r>
          </a:p>
          <a:p>
            <a:pPr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Telegraf"/>
              </a:rPr>
              <a:t>G - </a:t>
            </a:r>
            <a:r>
              <a:rPr lang="en-US" sz="3799">
                <a:solidFill>
                  <a:srgbClr val="000000"/>
                </a:solidFill>
                <a:latin typeface="Telegraf Bold"/>
              </a:rPr>
              <a:t>Government</a:t>
            </a:r>
            <a:r>
              <a:rPr lang="en-US" sz="3799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3799">
                <a:solidFill>
                  <a:srgbClr val="000000"/>
                </a:solidFill>
                <a:latin typeface="Telegraf Bold"/>
              </a:rPr>
              <a:t>Spending</a:t>
            </a:r>
            <a:r>
              <a:rPr lang="en-US" sz="3799">
                <a:solidFill>
                  <a:srgbClr val="000000"/>
                </a:solidFill>
                <a:latin typeface="Telegraf"/>
              </a:rPr>
              <a:t> - Schools, Roads, Military</a:t>
            </a:r>
          </a:p>
          <a:p>
            <a:pPr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Telegraf"/>
              </a:rPr>
              <a:t>(X-M) - </a:t>
            </a:r>
            <a:r>
              <a:rPr lang="en-US" sz="3799">
                <a:solidFill>
                  <a:srgbClr val="000000"/>
                </a:solidFill>
                <a:latin typeface="Telegraf Bold"/>
              </a:rPr>
              <a:t>Net Exports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893685"/>
            <a:ext cx="16349422" cy="610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Intermediate Goods 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- Goods used in the production of final goods and services 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Non-Production Transactions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- Used Goods 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- Financial Transactions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Illegal Activities</a:t>
            </a:r>
          </a:p>
          <a:p>
            <a:pPr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81826" y="1987907"/>
            <a:ext cx="2877309" cy="255361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70586" y="4823516"/>
            <a:ext cx="2346828" cy="234682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859419" y="5469990"/>
            <a:ext cx="2844813" cy="252477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68278" y="8282765"/>
            <a:ext cx="1850250" cy="2391276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Things Not Included in GDP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69289" y="2051685"/>
            <a:ext cx="16349422" cy="7759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Determine whether each component is included or not in GDP for Germany. Upon completion, calculate the GDP.</a:t>
            </a:r>
          </a:p>
          <a:p>
            <a:pPr>
              <a:lnSpc>
                <a:spcPts val="4409"/>
              </a:lnSpc>
            </a:pP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7 Euros for a meal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1 Million Euro for military expenditures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6,000 Euros for a used car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BMW invests 5 Million Euros for a new factory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20,000 Euros for an Audi made and sold in the US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45,000 Euro profit from selling stocks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15,000 Euro Volkswagen made in Germany and sold in China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10,000 Euro for a house remodel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200 Euro welfare payment to low-income families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100,000 Euro for a new office building for a start-up company.</a:t>
            </a:r>
          </a:p>
          <a:p>
            <a:pPr>
              <a:lnSpc>
                <a:spcPts val="440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Included or Not?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69289" y="2051685"/>
            <a:ext cx="16349422" cy="665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GDP = 6, 125, 007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7 Euros for a meal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1 Million Euro for military expenditures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FF0000"/>
                </a:solidFill>
                <a:latin typeface="Telegraf Bold"/>
              </a:rPr>
              <a:t> 6,000 Euros for a used car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BMW invests 5 Million Euros for a new factory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FF0000"/>
                </a:solidFill>
                <a:latin typeface="Telegraf Bold"/>
              </a:rPr>
              <a:t> 20,000 Euros for an Audi made and sold in the US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FF0000"/>
                </a:solidFill>
                <a:latin typeface="Telegraf Bold"/>
              </a:rPr>
              <a:t> 45,000 Euro profit from selling stocks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15,000 Euro Volkswagen made in Germany and sold in China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10,000 Euro for a house remodel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FF0000"/>
                </a:solidFill>
                <a:latin typeface="Telegraf Bold"/>
              </a:rPr>
              <a:t> 200 Euro welfare payment to low-income families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100,000 Euro for a new office building for a start-up company.</a:t>
            </a:r>
          </a:p>
          <a:p>
            <a:pPr>
              <a:lnSpc>
                <a:spcPts val="440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Included or Not?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125884"/>
            <a:ext cx="16349422" cy="2787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 total monetary value of all final goods and services produced by factors owned by the country’s citizens in a given period of time.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339574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Gross National Product (GNP)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894873"/>
            <a:ext cx="16349422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The total income of a nation’s people and businesses.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6108562"/>
            <a:ext cx="16349422" cy="1608674"/>
            <a:chOff x="0" y="0"/>
            <a:chExt cx="21799229" cy="214489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Gross National Income (GNI)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621570"/>
            <a:ext cx="16349422" cy="1297526"/>
            <a:chOff x="0" y="0"/>
            <a:chExt cx="21799229" cy="1730035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23825"/>
              <a:ext cx="21799229" cy="921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5200" spc="-260">
                  <a:solidFill>
                    <a:srgbClr val="FF0000"/>
                  </a:solidFill>
                  <a:latin typeface="League Spartan"/>
                </a:rPr>
                <a:t>To account for MNCs ... we use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24235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96105" y="4458818"/>
            <a:ext cx="2895790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2893685"/>
            <a:ext cx="16349422" cy="112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Measure of total economic activity that takes place within an economy.</a:t>
            </a: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National Income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28262"/>
            <a:ext cx="16481874" cy="610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Output Method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Firms provide figures for their output during the year.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"/>
              </a:rPr>
              <a:t>Benefits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- Allows for good statistical data based on sectors.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"/>
              </a:rPr>
              <a:t>Problems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- Does not include informal economic activities 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414044" y="4954705"/>
            <a:ext cx="3146524" cy="464431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How to measure National Income?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28262"/>
            <a:ext cx="16481874" cy="7759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Income Method</a:t>
            </a:r>
          </a:p>
          <a:p>
            <a:pPr algn="ctr"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Done by adding up all the income earned by groups when the factors of production are sold in resource markets.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"/>
              </a:rPr>
              <a:t>Benefits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- Relatively simple if all jobs are registered.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"/>
              </a:rPr>
              <a:t>Problems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As before, does not include unregistered payments or "under the table" money.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- Corruption and criminal activities could distort statistics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- Informal jobs such as babysitting would also not be counted.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475124" y="3858338"/>
            <a:ext cx="3924160" cy="2570325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How to measure National Income?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28262"/>
            <a:ext cx="16481874" cy="7206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Expenditure Method</a:t>
            </a:r>
          </a:p>
          <a:p>
            <a:pPr algn="ctr"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Done by adding up total sales receipts for goods and services sold in the economy.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"/>
              </a:rPr>
              <a:t>Benefits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- In a closed economy, this is simple Consumption. However, in an open economy many other variables are at play such as government spending, investment, and Net Export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Most Commonly Used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40931" y="7177866"/>
            <a:ext cx="2724960" cy="293006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How to measure National Income?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28262"/>
            <a:ext cx="16481874" cy="554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Expenditure Method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GNI = GDP + (Incomes flowing into the country - Incomesflowing out of the country)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40931" y="7177866"/>
            <a:ext cx="2724960" cy="293006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GNI Formula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5599993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2544773"/>
            <a:ext cx="14902073" cy="3510499"/>
            <a:chOff x="0" y="0"/>
            <a:chExt cx="19869431" cy="46806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9869431" cy="3739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Macreconomic Objectives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192985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56421" y="4921903"/>
            <a:ext cx="5775158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2390941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9289" y="7382680"/>
            <a:ext cx="16349422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901569" y="1977102"/>
            <a:ext cx="12484862" cy="5123505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Solution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69289" y="3880752"/>
            <a:ext cx="16349422" cy="3872451"/>
            <a:chOff x="0" y="0"/>
            <a:chExt cx="21799229" cy="516326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23825"/>
              <a:ext cx="21799229" cy="43550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5"/>
                </a:lnSpc>
              </a:pPr>
              <a:r>
                <a:rPr lang="en-US" sz="5300" spc="-265">
                  <a:solidFill>
                    <a:srgbClr val="000000"/>
                  </a:solidFill>
                  <a:latin typeface="League Spartan"/>
                </a:rPr>
                <a:t>GDP = </a:t>
              </a:r>
            </a:p>
            <a:p>
              <a:pPr algn="ctr">
                <a:lnSpc>
                  <a:spcPts val="5035"/>
                </a:lnSpc>
              </a:pPr>
            </a:p>
            <a:p>
              <a:pPr algn="ctr">
                <a:lnSpc>
                  <a:spcPts val="5035"/>
                </a:lnSpc>
              </a:pPr>
              <a:r>
                <a:rPr lang="en-US" sz="5300" spc="-265">
                  <a:solidFill>
                    <a:srgbClr val="000000"/>
                  </a:solidFill>
                  <a:latin typeface="League Spartan"/>
                </a:rPr>
                <a:t>900 + 500 + 750 + (500-600)</a:t>
              </a:r>
            </a:p>
            <a:p>
              <a:pPr algn="ctr">
                <a:lnSpc>
                  <a:spcPts val="5035"/>
                </a:lnSpc>
              </a:pPr>
            </a:p>
            <a:p>
              <a:pPr algn="ctr">
                <a:lnSpc>
                  <a:spcPts val="5035"/>
                </a:lnSpc>
              </a:pPr>
              <a:r>
                <a:rPr lang="en-US" sz="5300" spc="-265">
                  <a:solidFill>
                    <a:srgbClr val="000000"/>
                  </a:solidFill>
                  <a:latin typeface="League Spartan"/>
                </a:rPr>
                <a:t>2050 Euros (Millions)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675588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560153" y="2250620"/>
            <a:ext cx="13167695" cy="661466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Solution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69289" y="3880752"/>
            <a:ext cx="16349422" cy="3872451"/>
            <a:chOff x="0" y="0"/>
            <a:chExt cx="21799229" cy="516326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23825"/>
              <a:ext cx="21799229" cy="43550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5"/>
                </a:lnSpc>
              </a:pPr>
              <a:r>
                <a:rPr lang="en-US" sz="5300" spc="-265">
                  <a:solidFill>
                    <a:srgbClr val="000000"/>
                  </a:solidFill>
                  <a:latin typeface="League Spartan"/>
                </a:rPr>
                <a:t>GNI = </a:t>
              </a:r>
            </a:p>
            <a:p>
              <a:pPr algn="ctr">
                <a:lnSpc>
                  <a:spcPts val="5035"/>
                </a:lnSpc>
              </a:pPr>
            </a:p>
            <a:p>
              <a:pPr algn="ctr">
                <a:lnSpc>
                  <a:spcPts val="5035"/>
                </a:lnSpc>
              </a:pPr>
              <a:r>
                <a:rPr lang="en-US" sz="5300" spc="-265">
                  <a:solidFill>
                    <a:srgbClr val="000000"/>
                  </a:solidFill>
                  <a:latin typeface="League Spartan"/>
                </a:rPr>
                <a:t>2050 + (600-400)</a:t>
              </a:r>
            </a:p>
            <a:p>
              <a:pPr algn="ctr">
                <a:lnSpc>
                  <a:spcPts val="5035"/>
                </a:lnSpc>
              </a:pPr>
            </a:p>
            <a:p>
              <a:pPr algn="ctr">
                <a:lnSpc>
                  <a:spcPts val="5035"/>
                </a:lnSpc>
              </a:pPr>
              <a:r>
                <a:rPr lang="en-US" sz="5300" spc="-265">
                  <a:solidFill>
                    <a:srgbClr val="000000"/>
                  </a:solidFill>
                  <a:latin typeface="League Spartan"/>
                </a:rPr>
                <a:t>2250 Euros (Millions)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675588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05213" y="5386641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23560" y="1212344"/>
            <a:ext cx="17078107" cy="3033902"/>
            <a:chOff x="0" y="0"/>
            <a:chExt cx="22770810" cy="404520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2770810" cy="3204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What do you think is the most popular movie of all time?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55375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031126" y="4810011"/>
            <a:ext cx="12225749" cy="1153260"/>
            <a:chOff x="0" y="0"/>
            <a:chExt cx="16300998" cy="153768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5250"/>
              <a:ext cx="16300998" cy="758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050000"/>
              <a:ext cx="16300998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251471" y="1321825"/>
            <a:ext cx="10036529" cy="852367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17819" y="4045348"/>
            <a:ext cx="3806190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3920914" y="-563859"/>
            <a:ext cx="17078107" cy="2259549"/>
            <a:chOff x="0" y="0"/>
            <a:chExt cx="22770810" cy="30127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22770810" cy="2175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Nominal Box Office Receipts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525052"/>
              <a:ext cx="22770810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4618139" y="2175001"/>
            <a:ext cx="17078107" cy="1376899"/>
            <a:chOff x="0" y="0"/>
            <a:chExt cx="22770810" cy="183586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76200"/>
              <a:ext cx="22770810" cy="1075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40"/>
                </a:lnSpc>
              </a:pPr>
            </a:p>
            <a:p>
              <a:pPr algn="ctr">
                <a:lnSpc>
                  <a:spcPts val="3040"/>
                </a:lnSpc>
              </a:pPr>
              <a:r>
                <a:rPr lang="en-US" sz="3200" spc="-160">
                  <a:solidFill>
                    <a:srgbClr val="000000"/>
                  </a:solidFill>
                  <a:latin typeface="League Spartan"/>
                </a:rPr>
                <a:t>What is the problem here?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348186"/>
              <a:ext cx="22770810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  <a:r>
                <a:rPr lang="en-US" sz="2325" spc="116">
                  <a:solidFill>
                    <a:srgbClr val="000000"/>
                  </a:solidFill>
                  <a:latin typeface="Sanchez"/>
                </a:rPr>
                <a:t>WHA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560040" y="1497013"/>
            <a:ext cx="9699260" cy="809075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29924" y="5143500"/>
            <a:ext cx="2573379" cy="5146759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3920914" y="-563859"/>
            <a:ext cx="17078107" cy="2259549"/>
            <a:chOff x="0" y="0"/>
            <a:chExt cx="22770810" cy="30127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22770810" cy="2175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Real Box Office Receipts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525052"/>
              <a:ext cx="22770810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3031126" y="4810011"/>
            <a:ext cx="12225749" cy="1153260"/>
            <a:chOff x="0" y="0"/>
            <a:chExt cx="16300998" cy="15376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95250"/>
              <a:ext cx="16300998" cy="758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0"/>
                </a:lnSpc>
              </a:pP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050000"/>
              <a:ext cx="16300998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4922440" y="3564359"/>
            <a:ext cx="17078107" cy="1376899"/>
            <a:chOff x="0" y="0"/>
            <a:chExt cx="22770810" cy="183586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76200"/>
              <a:ext cx="22770810" cy="1075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40"/>
                </a:lnSpc>
              </a:pPr>
            </a:p>
            <a:p>
              <a:pPr algn="ctr">
                <a:lnSpc>
                  <a:spcPts val="3040"/>
                </a:lnSpc>
              </a:pPr>
              <a:r>
                <a:rPr lang="en-US" sz="3200" spc="-160">
                  <a:solidFill>
                    <a:srgbClr val="000000"/>
                  </a:solidFill>
                  <a:latin typeface="League Spartan"/>
                </a:rPr>
                <a:t>Adjusted for Inflation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348186"/>
              <a:ext cx="22770810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  <a:r>
                <a:rPr lang="en-US" sz="2325" spc="116">
                  <a:solidFill>
                    <a:srgbClr val="000000"/>
                  </a:solidFill>
                  <a:latin typeface="Sanchez"/>
                </a:rPr>
                <a:t>WHA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675887"/>
            <a:ext cx="16349422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GDP/GNI measured in current prices that does not account for inflation.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339574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Nominal GDP/GNI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861901"/>
            <a:ext cx="16349422" cy="112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GDP/GNI that is adjusted for inflation.</a:t>
            </a: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5358002"/>
            <a:ext cx="16349422" cy="1608674"/>
            <a:chOff x="0" y="0"/>
            <a:chExt cx="21799229" cy="214489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Real GDP/GNI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621570"/>
            <a:ext cx="16349422" cy="1297526"/>
            <a:chOff x="0" y="0"/>
            <a:chExt cx="21799229" cy="1730035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23825"/>
              <a:ext cx="21799229" cy="921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5200" spc="-260">
                  <a:solidFill>
                    <a:srgbClr val="FF0000"/>
                  </a:solidFill>
                  <a:latin typeface="League Spartan"/>
                </a:rPr>
                <a:t>Real Vs Nominal GDP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24235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8609537"/>
            <a:ext cx="16349422" cy="1297526"/>
            <a:chOff x="0" y="0"/>
            <a:chExt cx="21799229" cy="1730035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123825"/>
              <a:ext cx="21799229" cy="921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5200" spc="-260">
                  <a:solidFill>
                    <a:srgbClr val="FF0000"/>
                  </a:solidFill>
                  <a:latin typeface="League Spartan"/>
                </a:rPr>
                <a:t>Which is better to measure growth?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24235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927709" y="7097717"/>
            <a:ext cx="3549015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098338"/>
            <a:ext cx="16349422" cy="112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Calculated by using a "Deflator". These deflators essentially deflate the nominal values allowing for an accurate Real GDP.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594439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Real GDP/GNI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08324" y="4899564"/>
            <a:ext cx="14707405" cy="2198153"/>
            <a:chOff x="0" y="0"/>
            <a:chExt cx="19609873" cy="293087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69460"/>
              <a:ext cx="8730656" cy="921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5200" spc="-260">
                  <a:solidFill>
                    <a:srgbClr val="FF0000"/>
                  </a:solidFill>
                  <a:latin typeface="League Spartan"/>
                </a:rPr>
                <a:t>Real GDP/GNI =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7082624" y="123825"/>
              <a:ext cx="8730656" cy="921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5200" spc="-260">
                  <a:solidFill>
                    <a:srgbClr val="FF0000"/>
                  </a:solidFill>
                  <a:latin typeface="League Spartan"/>
                </a:rPr>
                <a:t>Nominal GDP/GNI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7082624" y="2009060"/>
              <a:ext cx="8730656" cy="921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5200" spc="-260">
                  <a:solidFill>
                    <a:srgbClr val="FF0000"/>
                  </a:solidFill>
                  <a:latin typeface="League Spartan"/>
                </a:rPr>
                <a:t>Price Deflator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3704855" y="1169460"/>
              <a:ext cx="5905019" cy="921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5200" spc="-260">
                  <a:solidFill>
                    <a:srgbClr val="FF0000"/>
                  </a:solidFill>
                  <a:latin typeface="League Spartan"/>
                </a:rPr>
                <a:t>X    100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6876588" y="646643"/>
              <a:ext cx="8730656" cy="921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5200" spc="-260">
                  <a:solidFill>
                    <a:srgbClr val="FF0000"/>
                  </a:solidFill>
                  <a:latin typeface="League Spartan"/>
                </a:rPr>
                <a:t>________________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94499"/>
            <a:ext cx="16481874" cy="6281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Economic Growth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Low Unemployment Rate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Low and Stable Inflation</a:t>
            </a: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Possible additional goals: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Sustainable Debt, Equity, and Income Distribution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971076" y="2193007"/>
            <a:ext cx="4022217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3 Macro Objectives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772253" y="4076760"/>
            <a:ext cx="10743495" cy="441583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098338"/>
            <a:ext cx="16349422" cy="112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Calculate the Real GDP for Mexico from 2016-2020. 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Make a statement regarding the trend of the Real GDP data for Mexico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594439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Real GDP/GNI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959114" y="2947358"/>
            <a:ext cx="12488594" cy="515055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594439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Real GDP/GNI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94029" y="5253406"/>
            <a:ext cx="3258870" cy="284743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098338"/>
            <a:ext cx="16349422" cy="2787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Gives an accurate depiction of the size of an economy by its power to purchase goods and services within that country.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Used to compare productivity and standards of living between countries by looking at relative costs of goods and services.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594439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Purchasing Power Parity (PPP)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09878" y="8641080"/>
            <a:ext cx="16349422" cy="112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You may experience this when you travel. Basic goods and services can be cheaper or more expensive in other countries. 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www.youtube.com/watch?v=L5v9jt4__ho&amp;t=161s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3638" y="2160755"/>
            <a:ext cx="7760725" cy="54616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3560" y="3873565"/>
            <a:ext cx="17078107" cy="3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17366" y="7950954"/>
            <a:ext cx="11853267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2"/>
              </a:lnSpc>
              <a:spcBef>
                <a:spcPct val="0"/>
              </a:spcBef>
            </a:pPr>
            <a:r>
              <a:rPr lang="en-US" sz="2325" spc="116">
                <a:solidFill>
                  <a:srgbClr val="000000"/>
                </a:solidFill>
                <a:latin typeface="Sanchez"/>
              </a:rPr>
              <a:t>VISUAL CAPITALIST - THE WORLDS 10 LARGEST ECONOMIES IN 2030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920914" y="2471497"/>
            <a:ext cx="10330829" cy="736071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188706"/>
            <a:ext cx="16349422" cy="112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Big Mac Index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594439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Purchasing Power Parity (PPP)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4889" y="4557804"/>
            <a:ext cx="4058222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976090"/>
            <a:ext cx="16349422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GDP divided by population. Gives an accurate depiction of the average income per citizen.</a:t>
            </a: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39776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 GDP Per Capita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596154"/>
            <a:ext cx="16349422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548573"/>
            <a:ext cx="16349422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9536540"/>
            <a:ext cx="16349422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21040" y="2274543"/>
            <a:ext cx="2245919" cy="224591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4779105"/>
            <a:ext cx="8336091" cy="3891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Advantages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Easy to compare countries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Informs Policymakers and agendas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Gives an indication of average income (GDP Per Capita)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5869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Pros and Cons of GDP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203411" y="4779105"/>
            <a:ext cx="8336091" cy="4996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Limitations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Overestimates quality of life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Does not account for inequality or income disparity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Difficult to measure and contains inaccuracies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Does not account for improvement of quality</a:t>
            </a:r>
          </a:p>
          <a:p>
            <a:pPr algn="ctr">
              <a:lnSpc>
                <a:spcPts val="4409"/>
              </a:lnSpc>
            </a:pP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youtu.be/_OeqaHRgeeI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3638" y="2160755"/>
            <a:ext cx="7760725" cy="54616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3560" y="3873565"/>
            <a:ext cx="17078107" cy="3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599536" y="8193782"/>
            <a:ext cx="3088928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2"/>
              </a:lnSpc>
              <a:spcBef>
                <a:spcPct val="0"/>
              </a:spcBef>
            </a:pPr>
            <a:r>
              <a:rPr lang="en-US" sz="2325" spc="116">
                <a:solidFill>
                  <a:srgbClr val="000000"/>
                </a:solidFill>
                <a:latin typeface="Sanchez"/>
              </a:rPr>
              <a:t>TIME TO FIX GDP?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65869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The Business Cycle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800447" y="2788557"/>
            <a:ext cx="8687105" cy="5755732"/>
            <a:chOff x="0" y="0"/>
            <a:chExt cx="11582807" cy="767431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989291">
              <a:off x="243102" y="3510778"/>
              <a:ext cx="10902965" cy="2671226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-3746022" y="3746022"/>
              <a:ext cx="7674310" cy="182265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399218"/>
              <a:ext cx="11582807" cy="2750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792141" y="1833037"/>
            <a:ext cx="9790612" cy="749388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Business Cycle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68526" y="4886700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2700176"/>
            <a:ext cx="14902073" cy="2186524"/>
            <a:chOff x="0" y="0"/>
            <a:chExt cx="19869431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9869431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Circular Flow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Business Cycle Activity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098338"/>
            <a:ext cx="16349422" cy="4996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 Draw the business cycle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 Label Each of the main stages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 Draw arrows on the business cycle to indicate what you believe happens to the following at EACH stage:</a:t>
            </a:r>
          </a:p>
          <a:p>
            <a:pPr marL="2720340" indent="-544068" lvl="4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 GDP Growth</a:t>
            </a:r>
          </a:p>
          <a:p>
            <a:pPr marL="2720340" indent="-544068" lvl="4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Unemployment</a:t>
            </a:r>
          </a:p>
          <a:p>
            <a:pPr marL="2720340" indent="-544068" lvl="4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 Inflation</a:t>
            </a:r>
          </a:p>
          <a:p>
            <a:pPr marL="2720340" indent="-544068" lvl="4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 The relationship between exports and imports</a:t>
            </a:r>
          </a:p>
          <a:p>
            <a:pPr marL="2720340" indent="-544068" lvl="4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 The relationship between actual and potential output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www.youtube.com/watch?v=he1l35tyDjs&amp;ab_channel=JacobClifford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3638" y="2160755"/>
            <a:ext cx="7760725" cy="54616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3560" y="3873565"/>
            <a:ext cx="17078107" cy="3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488981" y="8017179"/>
            <a:ext cx="5310039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2"/>
              </a:lnSpc>
              <a:spcBef>
                <a:spcPct val="0"/>
              </a:spcBef>
            </a:pPr>
            <a:r>
              <a:rPr lang="en-US" sz="2325" spc="116">
                <a:solidFill>
                  <a:srgbClr val="000000"/>
                </a:solidFill>
                <a:latin typeface="Sanchez"/>
              </a:rPr>
              <a:t>ACDC ECON - BUSINESS CYCLE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3411" y="5368450"/>
            <a:ext cx="43200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668051"/>
            <a:ext cx="16349422" cy="2475449"/>
            <a:chOff x="0" y="0"/>
            <a:chExt cx="21799229" cy="33005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2444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Alternative Measures of an Economic Well-Being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8129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92" y="5143500"/>
            <a:ext cx="3850422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443179" y="4381690"/>
            <a:ext cx="4741668" cy="610842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37792" y="5143500"/>
            <a:ext cx="2921508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942916" y="2169768"/>
            <a:ext cx="12402167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GDP and GNI don't take other factors into account such as well-being, happiness, environmental sustainability, etc. </a:t>
            </a: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665869"/>
            <a:ext cx="16349422" cy="1608674"/>
            <a:chOff x="0" y="0"/>
            <a:chExt cx="21799229" cy="214489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Alternative Measures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64730" y="6137290"/>
            <a:ext cx="5613452" cy="13331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29859" y="1981120"/>
            <a:ext cx="1828283" cy="2557039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5177140"/>
            <a:ext cx="8336091" cy="211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u="sng">
                <a:solidFill>
                  <a:srgbClr val="000000"/>
                </a:solidFill>
                <a:latin typeface="Telegraf Bold"/>
              </a:rPr>
              <a:t>OECD Better Life Index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Focuses on a specific subset of data such as health, education, income, life satisfaction, work-life balance, etc.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665869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Alternative Measures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923209" y="5177140"/>
            <a:ext cx="8336091" cy="211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u="sng">
                <a:solidFill>
                  <a:srgbClr val="000000"/>
                </a:solidFill>
                <a:latin typeface="Telegraf Bold"/>
              </a:rPr>
              <a:t>Happy Planet Index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life expectancy × well-being × inequality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ecological footprint</a:t>
            </a: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4975955" y="7625332"/>
            <a:ext cx="8336091" cy="1510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Telegraf Bold"/>
              </a:rPr>
              <a:t>Happiness Index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elegraf"/>
              </a:rPr>
              <a:t>Survey participants are asked to access their happiness on a "Cantril Ladder"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68450" y="6311160"/>
            <a:ext cx="5477271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642303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FFFFFF"/>
                  </a:solidFill>
                  <a:latin typeface="League Spartan"/>
                </a:rPr>
                <a:t>Practice Question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42993" y="6072967"/>
            <a:ext cx="2402014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72032" y="4597090"/>
            <a:ext cx="17743936" cy="1092819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09878" y="609970"/>
            <a:ext cx="16349422" cy="1488024"/>
            <a:chOff x="0" y="0"/>
            <a:chExt cx="21799229" cy="19840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21799229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FFFFFF"/>
                  </a:solidFill>
                  <a:latin typeface="League Spartan"/>
                </a:rPr>
                <a:t>Paper 1  Part 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963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9284" y="2680970"/>
            <a:ext cx="1333049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N18/3/ECONO/SP1/ENG/TZ0/XX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97016" y="3276840"/>
            <a:ext cx="14693967" cy="373332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609970"/>
            <a:ext cx="16349422" cy="1488024"/>
            <a:chOff x="0" y="0"/>
            <a:chExt cx="21799229" cy="19840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1799229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FFFFFF"/>
                  </a:solidFill>
                  <a:latin typeface="League Spartan"/>
                </a:rPr>
                <a:t>Check Answers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963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A5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40232" y="5481919"/>
            <a:ext cx="1807535" cy="235126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323541" y="8335960"/>
            <a:ext cx="3640917" cy="195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4"/>
              </a:lnSpc>
              <a:spcBef>
                <a:spcPct val="0"/>
              </a:spcBef>
            </a:pPr>
            <a:r>
              <a:rPr lang="en-US" sz="8204">
                <a:solidFill>
                  <a:srgbClr val="FEE000"/>
                </a:solidFill>
                <a:latin typeface="Organic"/>
              </a:rPr>
              <a:t>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59558" y="3405505"/>
            <a:ext cx="12890475" cy="2310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Telegraf Bold"/>
              </a:rPr>
              <a:t>Visit </a:t>
            </a:r>
            <a:r>
              <a:rPr lang="en-US" sz="4299" u="sng">
                <a:solidFill>
                  <a:srgbClr val="F8CF26"/>
                </a:solidFill>
                <a:latin typeface="Telegraf Bold"/>
              </a:rPr>
              <a:t>bananaomics.com</a:t>
            </a:r>
            <a:r>
              <a:rPr lang="en-US" sz="4299">
                <a:solidFill>
                  <a:srgbClr val="FFFFFF"/>
                </a:solidFill>
                <a:latin typeface="Telegraf"/>
              </a:rPr>
              <a:t> </a:t>
            </a:r>
            <a:r>
              <a:rPr lang="en-US" sz="4299">
                <a:solidFill>
                  <a:srgbClr val="FFFFFF"/>
                </a:solidFill>
                <a:latin typeface="Telegraf Bold"/>
              </a:rPr>
              <a:t>to purchase package deals with discount prices!</a:t>
            </a:r>
          </a:p>
          <a:p>
            <a:pPr>
              <a:lnSpc>
                <a:spcPts val="601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93808" y="1238250"/>
            <a:ext cx="1636549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8799" spc="-439">
                <a:solidFill>
                  <a:srgbClr val="FFFFFF"/>
                </a:solidFill>
                <a:latin typeface="League Spartan"/>
              </a:rPr>
              <a:t>Enjoying The Content?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627553" y="1100926"/>
            <a:ext cx="21370292" cy="8411520"/>
            <a:chOff x="0" y="0"/>
            <a:chExt cx="28493722" cy="1121536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2700000">
              <a:off x="16932203" y="1687008"/>
              <a:ext cx="4089114" cy="1461858"/>
            </a:xfrm>
            <a:prstGeom prst="rect">
              <a:avLst/>
            </a:prstGeom>
          </p:spPr>
        </p:pic>
        <p:grpSp>
          <p:nvGrpSpPr>
            <p:cNvPr name="Group 4" id="4"/>
            <p:cNvGrpSpPr/>
            <p:nvPr/>
          </p:nvGrpSpPr>
          <p:grpSpPr>
            <a:xfrm rot="0">
              <a:off x="3325161" y="5219729"/>
              <a:ext cx="5115518" cy="1765142"/>
              <a:chOff x="0" y="0"/>
              <a:chExt cx="1913890" cy="660400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31750" y="31750"/>
                <a:ext cx="1850390" cy="596900"/>
              </a:xfrm>
              <a:custGeom>
                <a:avLst/>
                <a:gdLst/>
                <a:ahLst/>
                <a:cxnLst/>
                <a:rect r="r" b="b" t="t" l="l"/>
                <a:pathLst>
                  <a:path h="596900" w="1850390">
                    <a:moveTo>
                      <a:pt x="175768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02920"/>
                    </a:lnTo>
                    <a:cubicBezTo>
                      <a:pt x="1850390" y="554990"/>
                      <a:pt x="1808480" y="596900"/>
                      <a:pt x="1757680" y="5969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>
                <a:off x="0" y="0"/>
                <a:ext cx="1913890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35940"/>
                    </a:lnTo>
                    <a:cubicBezTo>
                      <a:pt x="1854200" y="571500"/>
                      <a:pt x="1824990" y="600710"/>
                      <a:pt x="178943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1789430" y="660400"/>
                    </a:lnTo>
                    <a:cubicBezTo>
                      <a:pt x="1858010" y="660400"/>
                      <a:pt x="1913890" y="604520"/>
                      <a:pt x="1913890" y="53594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331402" y="5894581"/>
              <a:ext cx="11107171" cy="5908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6"/>
                </a:lnSpc>
              </a:pPr>
              <a:r>
                <a:rPr lang="en-US" sz="3364" spc="-168">
                  <a:solidFill>
                    <a:srgbClr val="000000"/>
                  </a:solidFill>
                  <a:latin typeface="League Spartan"/>
                </a:rPr>
                <a:t>Product  Market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31402" y="6716069"/>
              <a:ext cx="11107171" cy="5916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31"/>
                </a:lnSpc>
              </a:pPr>
            </a:p>
          </p:txBody>
        </p:sp>
        <p:grpSp>
          <p:nvGrpSpPr>
            <p:cNvPr name="Group 9" id="9"/>
            <p:cNvGrpSpPr/>
            <p:nvPr/>
          </p:nvGrpSpPr>
          <p:grpSpPr>
            <a:xfrm rot="0">
              <a:off x="20034076" y="5219729"/>
              <a:ext cx="5115518" cy="1765142"/>
              <a:chOff x="0" y="0"/>
              <a:chExt cx="1913890" cy="6604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31750" y="31750"/>
                <a:ext cx="1850390" cy="596900"/>
              </a:xfrm>
              <a:custGeom>
                <a:avLst/>
                <a:gdLst/>
                <a:ahLst/>
                <a:cxnLst/>
                <a:rect r="r" b="b" t="t" l="l"/>
                <a:pathLst>
                  <a:path h="596900" w="1850390">
                    <a:moveTo>
                      <a:pt x="175768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02920"/>
                    </a:lnTo>
                    <a:cubicBezTo>
                      <a:pt x="1850390" y="554990"/>
                      <a:pt x="1808480" y="596900"/>
                      <a:pt x="1757680" y="596900"/>
                    </a:cubicBezTo>
                    <a:close/>
                  </a:path>
                </a:pathLst>
              </a:custGeom>
              <a:solidFill>
                <a:srgbClr val="F8CF26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>
                <a:off x="0" y="0"/>
                <a:ext cx="1913890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35940"/>
                    </a:lnTo>
                    <a:cubicBezTo>
                      <a:pt x="1854200" y="571500"/>
                      <a:pt x="1824990" y="600710"/>
                      <a:pt x="178943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1789430" y="660400"/>
                    </a:lnTo>
                    <a:cubicBezTo>
                      <a:pt x="1858010" y="660400"/>
                      <a:pt x="1913890" y="604520"/>
                      <a:pt x="1913890" y="53594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F8CF2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20146335" y="5930257"/>
              <a:ext cx="4890999" cy="5908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6"/>
                </a:lnSpc>
              </a:pPr>
              <a:r>
                <a:rPr lang="en-US" sz="3364" spc="-168">
                  <a:solidFill>
                    <a:srgbClr val="000000"/>
                  </a:solidFill>
                  <a:latin typeface="League Spartan"/>
                </a:rPr>
                <a:t>Resource Market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11695122" y="0"/>
              <a:ext cx="5115518" cy="1765142"/>
              <a:chOff x="0" y="0"/>
              <a:chExt cx="1913890" cy="660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31750" y="31750"/>
                <a:ext cx="1850390" cy="596900"/>
              </a:xfrm>
              <a:custGeom>
                <a:avLst/>
                <a:gdLst/>
                <a:ahLst/>
                <a:cxnLst/>
                <a:rect r="r" b="b" t="t" l="l"/>
                <a:pathLst>
                  <a:path h="596900" w="1850390">
                    <a:moveTo>
                      <a:pt x="175768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02920"/>
                    </a:lnTo>
                    <a:cubicBezTo>
                      <a:pt x="1850390" y="554990"/>
                      <a:pt x="1808480" y="596900"/>
                      <a:pt x="1757680" y="596900"/>
                    </a:cubicBezTo>
                    <a:close/>
                  </a:path>
                </a:pathLst>
              </a:custGeom>
              <a:solidFill>
                <a:srgbClr val="0961A0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0" y="0"/>
                <a:ext cx="1913890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35940"/>
                    </a:lnTo>
                    <a:cubicBezTo>
                      <a:pt x="1854200" y="571500"/>
                      <a:pt x="1824990" y="600710"/>
                      <a:pt x="178943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1789430" y="660400"/>
                    </a:lnTo>
                    <a:cubicBezTo>
                      <a:pt x="1858010" y="660400"/>
                      <a:pt x="1913890" y="604520"/>
                      <a:pt x="1913890" y="53594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961A0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8699296" y="541447"/>
              <a:ext cx="11107171" cy="5901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6"/>
                </a:lnSpc>
              </a:pPr>
              <a:r>
                <a:rPr lang="en-US" sz="3364" spc="-168">
                  <a:solidFill>
                    <a:srgbClr val="FFFFFF"/>
                  </a:solidFill>
                  <a:latin typeface="League Spartan"/>
                </a:rPr>
                <a:t>Households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0">
              <a:off x="11804312" y="9450218"/>
              <a:ext cx="5115518" cy="1765142"/>
              <a:chOff x="0" y="0"/>
              <a:chExt cx="1913890" cy="660400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31750" y="31750"/>
                <a:ext cx="1850390" cy="596900"/>
              </a:xfrm>
              <a:custGeom>
                <a:avLst/>
                <a:gdLst/>
                <a:ahLst/>
                <a:cxnLst/>
                <a:rect r="r" b="b" t="t" l="l"/>
                <a:pathLst>
                  <a:path h="596900" w="1850390">
                    <a:moveTo>
                      <a:pt x="175768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02920"/>
                    </a:lnTo>
                    <a:cubicBezTo>
                      <a:pt x="1850390" y="554990"/>
                      <a:pt x="1808480" y="596900"/>
                      <a:pt x="1757680" y="596900"/>
                    </a:cubicBezTo>
                    <a:close/>
                  </a:path>
                </a:pathLst>
              </a:custGeom>
              <a:solidFill>
                <a:srgbClr val="AD3037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>
                <a:off x="0" y="0"/>
                <a:ext cx="1913890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35940"/>
                    </a:lnTo>
                    <a:cubicBezTo>
                      <a:pt x="1854200" y="571500"/>
                      <a:pt x="1824990" y="600710"/>
                      <a:pt x="178943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1789430" y="660400"/>
                    </a:lnTo>
                    <a:cubicBezTo>
                      <a:pt x="1858010" y="660400"/>
                      <a:pt x="1913890" y="604520"/>
                      <a:pt x="1913890" y="53594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AD3037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8699296" y="10112741"/>
              <a:ext cx="11107171" cy="5901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6"/>
                </a:lnSpc>
              </a:pPr>
              <a:r>
                <a:rPr lang="en-US" sz="3364" spc="-168">
                  <a:solidFill>
                    <a:srgbClr val="F7F7F7"/>
                  </a:solidFill>
                  <a:latin typeface="League Spartan"/>
                </a:rPr>
                <a:t>Firms</a:t>
              </a:r>
            </a:p>
          </p:txBody>
        </p:sp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8651657">
              <a:off x="17761910" y="8539373"/>
              <a:ext cx="4089114" cy="1461858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8910663">
              <a:off x="7268750" y="8353943"/>
              <a:ext cx="4089114" cy="1461858"/>
            </a:xfrm>
            <a:prstGeom prst="rect">
              <a:avLst/>
            </a:prstGeom>
          </p:spPr>
        </p:pic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2127221">
              <a:off x="6654739" y="1687008"/>
              <a:ext cx="4089114" cy="1461858"/>
            </a:xfrm>
            <a:prstGeom prst="rect">
              <a:avLst/>
            </a:prstGeom>
          </p:spPr>
        </p:pic>
        <p:sp>
          <p:nvSpPr>
            <p:cNvPr name="TextBox 24" id="24"/>
            <p:cNvSpPr txBox="true"/>
            <p:nvPr/>
          </p:nvSpPr>
          <p:spPr>
            <a:xfrm rot="0">
              <a:off x="16338650" y="1831817"/>
              <a:ext cx="11107171" cy="4165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83"/>
                </a:lnSpc>
              </a:pPr>
              <a:r>
                <a:rPr lang="en-US" sz="2403" spc="-120">
                  <a:solidFill>
                    <a:srgbClr val="000000"/>
                  </a:solidFill>
                  <a:latin typeface="Sanchez"/>
                </a:rPr>
                <a:t>Factors of Production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6338650" y="2479063"/>
              <a:ext cx="11107171" cy="5916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31"/>
                </a:lnSpc>
              </a:pP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331402" y="9336977"/>
              <a:ext cx="11107171" cy="4165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83"/>
                </a:lnSpc>
              </a:pPr>
              <a:r>
                <a:rPr lang="en-US" sz="2403" spc="-120">
                  <a:solidFill>
                    <a:srgbClr val="000000"/>
                  </a:solidFill>
                  <a:latin typeface="Sanchez"/>
                </a:rPr>
                <a:t>Goods and Services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331402" y="9984223"/>
              <a:ext cx="11107171" cy="5916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31"/>
                </a:lnSpc>
              </a:pP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1831817"/>
              <a:ext cx="11107171" cy="4165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83"/>
                </a:lnSpc>
              </a:pPr>
              <a:r>
                <a:rPr lang="en-US" sz="2403" spc="-120">
                  <a:solidFill>
                    <a:srgbClr val="000000"/>
                  </a:solidFill>
                  <a:latin typeface="Sanchez"/>
                </a:rPr>
                <a:t>Goods and Services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2479063"/>
              <a:ext cx="11107171" cy="5916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31"/>
                </a:lnSpc>
              </a:pPr>
            </a:p>
          </p:txBody>
        </p:sp>
        <p:pic>
          <p:nvPicPr>
            <p:cNvPr name="Picture 30" id="3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true" rot="-8161449">
              <a:off x="16513785" y="3292553"/>
              <a:ext cx="2944223" cy="1052560"/>
            </a:xfrm>
            <a:prstGeom prst="rect">
              <a:avLst/>
            </a:prstGeom>
          </p:spPr>
        </p:pic>
        <p:pic>
          <p:nvPicPr>
            <p:cNvPr name="Picture 31" id="31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true" rot="-1824067">
              <a:off x="17025938" y="7725056"/>
              <a:ext cx="2944223" cy="1052560"/>
            </a:xfrm>
            <a:prstGeom prst="rect">
              <a:avLst/>
            </a:prstGeom>
          </p:spPr>
        </p:pic>
        <p:pic>
          <p:nvPicPr>
            <p:cNvPr name="Picture 32" id="32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true" rot="8629451">
              <a:off x="8467515" y="3185411"/>
              <a:ext cx="2944223" cy="1052560"/>
            </a:xfrm>
            <a:prstGeom prst="rect">
              <a:avLst/>
            </a:prstGeom>
          </p:spPr>
        </p:pic>
        <p:pic>
          <p:nvPicPr>
            <p:cNvPr name="Picture 33" id="33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true" rot="2411032">
              <a:off x="8679253" y="7886324"/>
              <a:ext cx="2944223" cy="1052560"/>
            </a:xfrm>
            <a:prstGeom prst="rect">
              <a:avLst/>
            </a:prstGeom>
          </p:spPr>
        </p:pic>
        <p:sp>
          <p:nvSpPr>
            <p:cNvPr name="TextBox 34" id="34"/>
            <p:cNvSpPr txBox="true"/>
            <p:nvPr/>
          </p:nvSpPr>
          <p:spPr>
            <a:xfrm rot="0">
              <a:off x="17386551" y="9820320"/>
              <a:ext cx="11107171" cy="4165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83"/>
                </a:lnSpc>
              </a:pPr>
              <a:r>
                <a:rPr lang="en-US" sz="2403" spc="-120">
                  <a:solidFill>
                    <a:srgbClr val="000000"/>
                  </a:solidFill>
                  <a:latin typeface="Sanchez"/>
                </a:rPr>
                <a:t>Factors of Production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17386551" y="10467566"/>
              <a:ext cx="11107171" cy="5916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31"/>
                </a:lnSpc>
              </a:pP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15516146" y="7460313"/>
              <a:ext cx="2891756" cy="798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83"/>
                </a:lnSpc>
              </a:pPr>
              <a:r>
                <a:rPr lang="en-US" sz="2403" spc="-120">
                  <a:solidFill>
                    <a:srgbClr val="000000"/>
                  </a:solidFill>
                  <a:latin typeface="Sanchez"/>
                </a:rPr>
                <a:t>Payment for FOP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9610829" y="7127343"/>
              <a:ext cx="4009547" cy="798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83"/>
                </a:lnSpc>
              </a:pPr>
              <a:r>
                <a:rPr lang="en-US" sz="2403" spc="-120">
                  <a:solidFill>
                    <a:srgbClr val="000000"/>
                  </a:solidFill>
                  <a:latin typeface="Sanchez"/>
                </a:rPr>
                <a:t>Payment for Goods and Services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15606293" y="4421671"/>
              <a:ext cx="2891756" cy="798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83"/>
                </a:lnSpc>
              </a:pPr>
              <a:r>
                <a:rPr lang="en-US" sz="2403" spc="-120">
                  <a:solidFill>
                    <a:srgbClr val="000000"/>
                  </a:solidFill>
                  <a:latin typeface="Sanchez"/>
                </a:rPr>
                <a:t>Payment for FOP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9939626" y="4421671"/>
              <a:ext cx="4009547" cy="798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83"/>
                </a:lnSpc>
              </a:pPr>
              <a:r>
                <a:rPr lang="en-US" sz="2403" spc="-120">
                  <a:solidFill>
                    <a:srgbClr val="000000"/>
                  </a:solidFill>
                  <a:latin typeface="Sanchez"/>
                </a:rPr>
                <a:t>Payment for Goods and Services</a:t>
              </a: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580569" y="316975"/>
            <a:ext cx="6932893" cy="571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4"/>
              </a:lnSpc>
            </a:pPr>
            <a:r>
              <a:rPr lang="en-US" sz="4499" spc="-224">
                <a:solidFill>
                  <a:srgbClr val="000000"/>
                </a:solidFill>
                <a:latin typeface="League Spartan"/>
              </a:rPr>
              <a:t>Closed Circular Flow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37787"/>
            <a:ext cx="16349422" cy="99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2750">
                <a:solidFill>
                  <a:srgbClr val="000000"/>
                </a:solidFill>
                <a:latin typeface="Telegraf Bold"/>
              </a:rPr>
              <a:t>Leakages - </a:t>
            </a:r>
            <a:r>
              <a:rPr lang="en-US" sz="2750">
                <a:solidFill>
                  <a:srgbClr val="000000"/>
                </a:solidFill>
                <a:latin typeface="Telegraf"/>
              </a:rPr>
              <a:t>Money that flows out of an economy (Savings, Taxes, Imports)</a:t>
            </a:r>
          </a:p>
          <a:p>
            <a:pPr algn="ctr">
              <a:lnSpc>
                <a:spcPts val="3850"/>
              </a:lnSpc>
            </a:pPr>
            <a:r>
              <a:rPr lang="en-US" sz="2750">
                <a:solidFill>
                  <a:srgbClr val="000000"/>
                </a:solidFill>
                <a:latin typeface="Telegraf Bold"/>
              </a:rPr>
              <a:t>Injections - </a:t>
            </a:r>
            <a:r>
              <a:rPr lang="en-US" sz="2750">
                <a:solidFill>
                  <a:srgbClr val="000000"/>
                </a:solidFill>
                <a:latin typeface="Telegraf"/>
              </a:rPr>
              <a:t>Money that flows into an economy (Investments, Government Spending, Exports)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Open Circular Flow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037804" y="3566163"/>
            <a:ext cx="12027045" cy="4733942"/>
            <a:chOff x="0" y="0"/>
            <a:chExt cx="16036060" cy="6311923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2700000">
              <a:off x="9529321" y="949436"/>
              <a:ext cx="2301324" cy="822723"/>
            </a:xfrm>
            <a:prstGeom prst="rect">
              <a:avLst/>
            </a:prstGeom>
          </p:spPr>
        </p:pic>
        <p:grpSp>
          <p:nvGrpSpPr>
            <p:cNvPr name="Group 9" id="9"/>
            <p:cNvGrpSpPr/>
            <p:nvPr/>
          </p:nvGrpSpPr>
          <p:grpSpPr>
            <a:xfrm rot="0">
              <a:off x="1871377" y="2937626"/>
              <a:ext cx="2878976" cy="993409"/>
              <a:chOff x="0" y="0"/>
              <a:chExt cx="1913890" cy="6604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31750" y="31750"/>
                <a:ext cx="1850390" cy="596900"/>
              </a:xfrm>
              <a:custGeom>
                <a:avLst/>
                <a:gdLst/>
                <a:ahLst/>
                <a:cxnLst/>
                <a:rect r="r" b="b" t="t" l="l"/>
                <a:pathLst>
                  <a:path h="596900" w="1850390">
                    <a:moveTo>
                      <a:pt x="175768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02920"/>
                    </a:lnTo>
                    <a:cubicBezTo>
                      <a:pt x="1850390" y="554990"/>
                      <a:pt x="1808480" y="596900"/>
                      <a:pt x="1757680" y="5969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>
                <a:off x="0" y="0"/>
                <a:ext cx="1913890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35940"/>
                    </a:lnTo>
                    <a:cubicBezTo>
                      <a:pt x="1854200" y="571500"/>
                      <a:pt x="1824990" y="600710"/>
                      <a:pt x="178943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1789430" y="660400"/>
                    </a:lnTo>
                    <a:cubicBezTo>
                      <a:pt x="1858010" y="660400"/>
                      <a:pt x="1913890" y="604520"/>
                      <a:pt x="1913890" y="53594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86511" y="3326332"/>
              <a:ext cx="6251035" cy="3235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98"/>
                </a:lnSpc>
              </a:pPr>
              <a:r>
                <a:rPr lang="en-US" sz="1893" spc="-94">
                  <a:solidFill>
                    <a:srgbClr val="000000"/>
                  </a:solidFill>
                  <a:latin typeface="League Spartan"/>
                </a:rPr>
                <a:t>Product  Market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86511" y="3776787"/>
              <a:ext cx="6251035" cy="335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43"/>
                </a:lnSpc>
              </a:pPr>
            </a:p>
          </p:txBody>
        </p:sp>
        <p:grpSp>
          <p:nvGrpSpPr>
            <p:cNvPr name="Group 14" id="14"/>
            <p:cNvGrpSpPr/>
            <p:nvPr/>
          </p:nvGrpSpPr>
          <p:grpSpPr>
            <a:xfrm rot="0">
              <a:off x="11275033" y="2937626"/>
              <a:ext cx="2878976" cy="993409"/>
              <a:chOff x="0" y="0"/>
              <a:chExt cx="1913890" cy="66040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31750" y="31750"/>
                <a:ext cx="1850390" cy="596900"/>
              </a:xfrm>
              <a:custGeom>
                <a:avLst/>
                <a:gdLst/>
                <a:ahLst/>
                <a:cxnLst/>
                <a:rect r="r" b="b" t="t" l="l"/>
                <a:pathLst>
                  <a:path h="596900" w="1850390">
                    <a:moveTo>
                      <a:pt x="175768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02920"/>
                    </a:lnTo>
                    <a:cubicBezTo>
                      <a:pt x="1850390" y="554990"/>
                      <a:pt x="1808480" y="596900"/>
                      <a:pt x="1757680" y="596900"/>
                    </a:cubicBezTo>
                    <a:close/>
                  </a:path>
                </a:pathLst>
              </a:custGeom>
              <a:solidFill>
                <a:srgbClr val="F8CF26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>
                <a:off x="0" y="0"/>
                <a:ext cx="1913890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35940"/>
                    </a:lnTo>
                    <a:cubicBezTo>
                      <a:pt x="1854200" y="571500"/>
                      <a:pt x="1824990" y="600710"/>
                      <a:pt x="178943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1789430" y="660400"/>
                    </a:lnTo>
                    <a:cubicBezTo>
                      <a:pt x="1858010" y="660400"/>
                      <a:pt x="1913890" y="604520"/>
                      <a:pt x="1913890" y="53594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F8CF26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11338211" y="3346410"/>
              <a:ext cx="2752619" cy="3235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98"/>
                </a:lnSpc>
              </a:pPr>
              <a:r>
                <a:rPr lang="en-US" sz="1893" spc="-94">
                  <a:solidFill>
                    <a:srgbClr val="000000"/>
                  </a:solidFill>
                  <a:latin typeface="League Spartan"/>
                </a:rPr>
                <a:t>Resource Market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6581930" y="0"/>
              <a:ext cx="2878976" cy="993409"/>
              <a:chOff x="0" y="0"/>
              <a:chExt cx="1913890" cy="6604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31750" y="31750"/>
                <a:ext cx="1850390" cy="596900"/>
              </a:xfrm>
              <a:custGeom>
                <a:avLst/>
                <a:gdLst/>
                <a:ahLst/>
                <a:cxnLst/>
                <a:rect r="r" b="b" t="t" l="l"/>
                <a:pathLst>
                  <a:path h="596900" w="1850390">
                    <a:moveTo>
                      <a:pt x="175768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02920"/>
                    </a:lnTo>
                    <a:cubicBezTo>
                      <a:pt x="1850390" y="554990"/>
                      <a:pt x="1808480" y="596900"/>
                      <a:pt x="1757680" y="596900"/>
                    </a:cubicBezTo>
                    <a:close/>
                  </a:path>
                </a:pathLst>
              </a:custGeom>
              <a:solidFill>
                <a:srgbClr val="0961A0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>
                <a:off x="0" y="0"/>
                <a:ext cx="1913890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35940"/>
                    </a:lnTo>
                    <a:cubicBezTo>
                      <a:pt x="1854200" y="571500"/>
                      <a:pt x="1824990" y="600710"/>
                      <a:pt x="178943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1789430" y="660400"/>
                    </a:lnTo>
                    <a:cubicBezTo>
                      <a:pt x="1858010" y="660400"/>
                      <a:pt x="1913890" y="604520"/>
                      <a:pt x="1913890" y="53594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961A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4895901" y="313627"/>
              <a:ext cx="6251035" cy="323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98"/>
                </a:lnSpc>
              </a:pPr>
              <a:r>
                <a:rPr lang="en-US" sz="1893" spc="-94">
                  <a:solidFill>
                    <a:srgbClr val="FFFFFF"/>
                  </a:solidFill>
                  <a:latin typeface="League Spartan"/>
                </a:rPr>
                <a:t>Households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0">
              <a:off x="6643381" y="5318514"/>
              <a:ext cx="2878976" cy="993409"/>
              <a:chOff x="0" y="0"/>
              <a:chExt cx="1913890" cy="66040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31750" y="31750"/>
                <a:ext cx="1850390" cy="596900"/>
              </a:xfrm>
              <a:custGeom>
                <a:avLst/>
                <a:gdLst/>
                <a:ahLst/>
                <a:cxnLst/>
                <a:rect r="r" b="b" t="t" l="l"/>
                <a:pathLst>
                  <a:path h="596900" w="1850390">
                    <a:moveTo>
                      <a:pt x="175768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02920"/>
                    </a:lnTo>
                    <a:cubicBezTo>
                      <a:pt x="1850390" y="554990"/>
                      <a:pt x="1808480" y="596900"/>
                      <a:pt x="1757680" y="596900"/>
                    </a:cubicBezTo>
                    <a:close/>
                  </a:path>
                </a:pathLst>
              </a:custGeom>
              <a:solidFill>
                <a:srgbClr val="AD3037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>
                <a:off x="0" y="0"/>
                <a:ext cx="1913890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35940"/>
                    </a:lnTo>
                    <a:cubicBezTo>
                      <a:pt x="1854200" y="571500"/>
                      <a:pt x="1824990" y="600710"/>
                      <a:pt x="178943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1789430" y="660400"/>
                    </a:lnTo>
                    <a:cubicBezTo>
                      <a:pt x="1858010" y="660400"/>
                      <a:pt x="1913890" y="604520"/>
                      <a:pt x="1913890" y="53594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AD3037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4895901" y="5700282"/>
              <a:ext cx="6251035" cy="323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98"/>
                </a:lnSpc>
              </a:pPr>
              <a:r>
                <a:rPr lang="en-US" sz="1893" spc="-94">
                  <a:solidFill>
                    <a:srgbClr val="F7F7F7"/>
                  </a:solidFill>
                  <a:latin typeface="League Spartan"/>
                </a:rPr>
                <a:t>Firms</a:t>
              </a:r>
            </a:p>
          </p:txBody>
        </p:sp>
        <p:pic>
          <p:nvPicPr>
            <p:cNvPr name="Picture 26" id="2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8651657">
              <a:off x="9996274" y="4805897"/>
              <a:ext cx="2301324" cy="822723"/>
            </a:xfrm>
            <a:prstGeom prst="rect">
              <a:avLst/>
            </a:prstGeom>
          </p:spPr>
        </p:pic>
        <p:pic>
          <p:nvPicPr>
            <p:cNvPr name="Picture 27" id="27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8910663">
              <a:off x="4090800" y="4701539"/>
              <a:ext cx="2301324" cy="822723"/>
            </a:xfrm>
            <a:prstGeom prst="rect">
              <a:avLst/>
            </a:prstGeom>
          </p:spPr>
        </p:pic>
        <p:pic>
          <p:nvPicPr>
            <p:cNvPr name="Picture 28" id="28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2127221">
              <a:off x="3745239" y="949436"/>
              <a:ext cx="2301324" cy="822723"/>
            </a:xfrm>
            <a:prstGeom prst="rect">
              <a:avLst/>
            </a:prstGeom>
          </p:spPr>
        </p:pic>
        <p:sp>
          <p:nvSpPr>
            <p:cNvPr name="TextBox 29" id="29"/>
            <p:cNvSpPr txBox="true"/>
            <p:nvPr/>
          </p:nvSpPr>
          <p:spPr>
            <a:xfrm rot="0">
              <a:off x="9195274" y="1021984"/>
              <a:ext cx="6251035" cy="243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84"/>
                </a:lnSpc>
              </a:pPr>
              <a:r>
                <a:rPr lang="en-US" sz="1352" spc="-67">
                  <a:solidFill>
                    <a:srgbClr val="000000"/>
                  </a:solidFill>
                  <a:latin typeface="Sanchez"/>
                </a:rPr>
                <a:t>Factors of Production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9195274" y="1392231"/>
              <a:ext cx="6251035" cy="335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43"/>
                </a:lnSpc>
              </a:pP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186511" y="5245834"/>
              <a:ext cx="6251035" cy="243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84"/>
                </a:lnSpc>
              </a:pPr>
              <a:r>
                <a:rPr lang="en-US" sz="1352" spc="-67">
                  <a:solidFill>
                    <a:srgbClr val="000000"/>
                  </a:solidFill>
                  <a:latin typeface="Sanchez"/>
                </a:rPr>
                <a:t>Goods and Services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186511" y="5616080"/>
              <a:ext cx="6251035" cy="335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43"/>
                </a:lnSpc>
              </a:pP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1021984"/>
              <a:ext cx="6251035" cy="243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84"/>
                </a:lnSpc>
              </a:pPr>
              <a:r>
                <a:rPr lang="en-US" sz="1352" spc="-67">
                  <a:solidFill>
                    <a:srgbClr val="000000"/>
                  </a:solidFill>
                  <a:latin typeface="Sanchez"/>
                </a:rPr>
                <a:t>Goods and Services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1392231"/>
              <a:ext cx="6251035" cy="335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43"/>
                </a:lnSpc>
              </a:pPr>
            </a:p>
          </p:txBody>
        </p:sp>
        <p:pic>
          <p:nvPicPr>
            <p:cNvPr name="Picture 35" id="35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true" rot="-8161449">
              <a:off x="9293839" y="1853025"/>
              <a:ext cx="1656987" cy="592373"/>
            </a:xfrm>
            <a:prstGeom prst="rect">
              <a:avLst/>
            </a:prstGeom>
          </p:spPr>
        </p:pic>
        <p:pic>
          <p:nvPicPr>
            <p:cNvPr name="Picture 36" id="36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true" rot="-1824067">
              <a:off x="9582075" y="4347606"/>
              <a:ext cx="1656987" cy="592373"/>
            </a:xfrm>
            <a:prstGeom prst="rect">
              <a:avLst/>
            </a:prstGeom>
          </p:spPr>
        </p:pic>
        <p:pic>
          <p:nvPicPr>
            <p:cNvPr name="Picture 37" id="37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true" rot="8629451">
              <a:off x="4765456" y="1792726"/>
              <a:ext cx="1656987" cy="592373"/>
            </a:xfrm>
            <a:prstGeom prst="rect">
              <a:avLst/>
            </a:prstGeom>
          </p:spPr>
        </p:pic>
        <p:pic>
          <p:nvPicPr>
            <p:cNvPr name="Picture 38" id="38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true" rot="2411032">
              <a:off x="4884620" y="4438366"/>
              <a:ext cx="1656987" cy="592373"/>
            </a:xfrm>
            <a:prstGeom prst="rect">
              <a:avLst/>
            </a:prstGeom>
          </p:spPr>
        </p:pic>
        <p:sp>
          <p:nvSpPr>
            <p:cNvPr name="TextBox 39" id="39"/>
            <p:cNvSpPr txBox="true"/>
            <p:nvPr/>
          </p:nvSpPr>
          <p:spPr>
            <a:xfrm rot="0">
              <a:off x="9785025" y="5517856"/>
              <a:ext cx="6251035" cy="243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84"/>
                </a:lnSpc>
              </a:pPr>
              <a:r>
                <a:rPr lang="en-US" sz="1352" spc="-67">
                  <a:solidFill>
                    <a:srgbClr val="000000"/>
                  </a:solidFill>
                  <a:latin typeface="Sanchez"/>
                </a:rPr>
                <a:t>Factors of Production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9785025" y="5888102"/>
              <a:ext cx="6251035" cy="335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43"/>
                </a:lnSpc>
              </a:pP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8732374" y="4189661"/>
              <a:ext cx="1627460" cy="458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84"/>
                </a:lnSpc>
              </a:pPr>
              <a:r>
                <a:rPr lang="en-US" sz="1352" spc="-67">
                  <a:solidFill>
                    <a:srgbClr val="000000"/>
                  </a:solidFill>
                  <a:latin typeface="Sanchez"/>
                </a:rPr>
                <a:t>Payment for FOP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5408905" y="4002268"/>
              <a:ext cx="2256544" cy="458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84"/>
                </a:lnSpc>
              </a:pPr>
              <a:r>
                <a:rPr lang="en-US" sz="1352" spc="-67">
                  <a:solidFill>
                    <a:srgbClr val="000000"/>
                  </a:solidFill>
                  <a:latin typeface="Sanchez"/>
                </a:rPr>
                <a:t>Payment for Goods and Services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8783109" y="2479535"/>
              <a:ext cx="1627460" cy="458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84"/>
                </a:lnSpc>
              </a:pPr>
              <a:r>
                <a:rPr lang="en-US" sz="1352" spc="-67">
                  <a:solidFill>
                    <a:srgbClr val="000000"/>
                  </a:solidFill>
                  <a:latin typeface="Sanchez"/>
                </a:rPr>
                <a:t>Payment for FOP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5593950" y="2479535"/>
              <a:ext cx="2256544" cy="458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84"/>
                </a:lnSpc>
              </a:pPr>
              <a:r>
                <a:rPr lang="en-US" sz="1352" spc="-67">
                  <a:solidFill>
                    <a:srgbClr val="000000"/>
                  </a:solidFill>
                  <a:latin typeface="Sanchez"/>
                </a:rPr>
                <a:t>Payment for Goods and Services</a:t>
              </a:r>
            </a:p>
          </p:txBody>
        </p:sp>
      </p:grpSp>
      <p:sp>
        <p:nvSpPr>
          <p:cNvPr name="AutoShape 45" id="45"/>
          <p:cNvSpPr/>
          <p:nvPr/>
        </p:nvSpPr>
        <p:spPr>
          <a:xfrm rot="10272106">
            <a:off x="6454740" y="3889138"/>
            <a:ext cx="4230450" cy="0"/>
          </a:xfrm>
          <a:prstGeom prst="line">
            <a:avLst/>
          </a:prstGeom>
          <a:ln cap="rnd" w="95250">
            <a:solidFill>
              <a:srgbClr val="3359B5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46" id="46"/>
          <p:cNvGrpSpPr/>
          <p:nvPr/>
        </p:nvGrpSpPr>
        <p:grpSpPr>
          <a:xfrm rot="0">
            <a:off x="-675255" y="4600057"/>
            <a:ext cx="8426900" cy="1995045"/>
            <a:chOff x="0" y="0"/>
            <a:chExt cx="11235866" cy="2660060"/>
          </a:xfrm>
        </p:grpSpPr>
        <p:grpSp>
          <p:nvGrpSpPr>
            <p:cNvPr name="Group 47" id="47"/>
            <p:cNvGrpSpPr/>
            <p:nvPr/>
          </p:nvGrpSpPr>
          <p:grpSpPr>
            <a:xfrm rot="0">
              <a:off x="7275407" y="758284"/>
              <a:ext cx="2873569" cy="991543"/>
              <a:chOff x="0" y="0"/>
              <a:chExt cx="1913890" cy="660400"/>
            </a:xfrm>
          </p:grpSpPr>
          <p:sp>
            <p:nvSpPr>
              <p:cNvPr name="Freeform 48" id="48"/>
              <p:cNvSpPr/>
              <p:nvPr/>
            </p:nvSpPr>
            <p:spPr>
              <a:xfrm>
                <a:off x="31750" y="31750"/>
                <a:ext cx="1850390" cy="596900"/>
              </a:xfrm>
              <a:custGeom>
                <a:avLst/>
                <a:gdLst/>
                <a:ahLst/>
                <a:cxnLst/>
                <a:rect r="r" b="b" t="t" l="l"/>
                <a:pathLst>
                  <a:path h="596900" w="1850390">
                    <a:moveTo>
                      <a:pt x="175768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02920"/>
                    </a:lnTo>
                    <a:cubicBezTo>
                      <a:pt x="1850390" y="554990"/>
                      <a:pt x="1808480" y="596900"/>
                      <a:pt x="1757680" y="596900"/>
                    </a:cubicBezTo>
                    <a:close/>
                  </a:path>
                </a:pathLst>
              </a:custGeom>
              <a:solidFill>
                <a:srgbClr val="C75F7D"/>
              </a:solidFill>
            </p:spPr>
          </p:sp>
          <p:sp>
            <p:nvSpPr>
              <p:cNvPr name="Freeform 49" id="49"/>
              <p:cNvSpPr/>
              <p:nvPr/>
            </p:nvSpPr>
            <p:spPr>
              <a:xfrm>
                <a:off x="0" y="0"/>
                <a:ext cx="1913890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35940"/>
                    </a:lnTo>
                    <a:cubicBezTo>
                      <a:pt x="1854200" y="571500"/>
                      <a:pt x="1824990" y="600710"/>
                      <a:pt x="178943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1789430" y="660400"/>
                    </a:lnTo>
                    <a:cubicBezTo>
                      <a:pt x="1858010" y="660400"/>
                      <a:pt x="1913890" y="604520"/>
                      <a:pt x="1913890" y="53594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C75F7D"/>
              </a:solidFill>
            </p:spPr>
          </p:sp>
        </p:grpSp>
        <p:sp>
          <p:nvSpPr>
            <p:cNvPr name="TextBox 50" id="50"/>
            <p:cNvSpPr txBox="true"/>
            <p:nvPr/>
          </p:nvSpPr>
          <p:spPr>
            <a:xfrm rot="0">
              <a:off x="6195639" y="1139034"/>
              <a:ext cx="5033106" cy="268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48"/>
                </a:lnSpc>
              </a:pPr>
              <a:r>
                <a:rPr lang="en-US" sz="1524" spc="-76">
                  <a:solidFill>
                    <a:srgbClr val="FFFFFF"/>
                  </a:solidFill>
                  <a:latin typeface="League Spartan"/>
                </a:rPr>
                <a:t>Government</a:t>
              </a:r>
            </a:p>
          </p:txBody>
        </p:sp>
        <p:grpSp>
          <p:nvGrpSpPr>
            <p:cNvPr name="Group 51" id="51"/>
            <p:cNvGrpSpPr/>
            <p:nvPr/>
          </p:nvGrpSpPr>
          <p:grpSpPr>
            <a:xfrm rot="0">
              <a:off x="4184709" y="758284"/>
              <a:ext cx="2873569" cy="991543"/>
              <a:chOff x="0" y="0"/>
              <a:chExt cx="1913890" cy="660400"/>
            </a:xfrm>
          </p:grpSpPr>
          <p:sp>
            <p:nvSpPr>
              <p:cNvPr name="Freeform 52" id="52"/>
              <p:cNvSpPr/>
              <p:nvPr/>
            </p:nvSpPr>
            <p:spPr>
              <a:xfrm>
                <a:off x="31750" y="31750"/>
                <a:ext cx="1850390" cy="596900"/>
              </a:xfrm>
              <a:custGeom>
                <a:avLst/>
                <a:gdLst/>
                <a:ahLst/>
                <a:cxnLst/>
                <a:rect r="r" b="b" t="t" l="l"/>
                <a:pathLst>
                  <a:path h="596900" w="1850390">
                    <a:moveTo>
                      <a:pt x="175768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02920"/>
                    </a:lnTo>
                    <a:cubicBezTo>
                      <a:pt x="1850390" y="554990"/>
                      <a:pt x="1808480" y="596900"/>
                      <a:pt x="1757680" y="596900"/>
                    </a:cubicBezTo>
                    <a:close/>
                  </a:path>
                </a:pathLst>
              </a:custGeom>
              <a:solidFill>
                <a:srgbClr val="C75F7D"/>
              </a:solidFill>
            </p:spPr>
          </p:sp>
          <p:sp>
            <p:nvSpPr>
              <p:cNvPr name="Freeform 53" id="53"/>
              <p:cNvSpPr/>
              <p:nvPr/>
            </p:nvSpPr>
            <p:spPr>
              <a:xfrm>
                <a:off x="0" y="0"/>
                <a:ext cx="1913890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35940"/>
                    </a:lnTo>
                    <a:cubicBezTo>
                      <a:pt x="1854200" y="571500"/>
                      <a:pt x="1824990" y="600710"/>
                      <a:pt x="178943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1789430" y="660400"/>
                    </a:lnTo>
                    <a:cubicBezTo>
                      <a:pt x="1858010" y="660400"/>
                      <a:pt x="1913890" y="604520"/>
                      <a:pt x="1913890" y="53594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C75F7D"/>
              </a:solidFill>
            </p:spPr>
          </p:sp>
        </p:grpSp>
        <p:sp>
          <p:nvSpPr>
            <p:cNvPr name="TextBox 54" id="54"/>
            <p:cNvSpPr txBox="true"/>
            <p:nvPr/>
          </p:nvSpPr>
          <p:spPr>
            <a:xfrm rot="0">
              <a:off x="3104941" y="1139034"/>
              <a:ext cx="5033106" cy="268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48"/>
                </a:lnSpc>
              </a:pPr>
              <a:r>
                <a:rPr lang="en-US" sz="1524" spc="-76">
                  <a:solidFill>
                    <a:srgbClr val="FFFFFF"/>
                  </a:solidFill>
                  <a:latin typeface="League Spartan"/>
                </a:rPr>
                <a:t>Financial Institutions</a:t>
              </a:r>
            </a:p>
          </p:txBody>
        </p:sp>
        <p:grpSp>
          <p:nvGrpSpPr>
            <p:cNvPr name="Group 55" id="55"/>
            <p:cNvGrpSpPr/>
            <p:nvPr/>
          </p:nvGrpSpPr>
          <p:grpSpPr>
            <a:xfrm rot="0">
              <a:off x="1079768" y="749891"/>
              <a:ext cx="2873569" cy="991543"/>
              <a:chOff x="0" y="0"/>
              <a:chExt cx="1913890" cy="660400"/>
            </a:xfrm>
          </p:grpSpPr>
          <p:sp>
            <p:nvSpPr>
              <p:cNvPr name="Freeform 56" id="56"/>
              <p:cNvSpPr/>
              <p:nvPr/>
            </p:nvSpPr>
            <p:spPr>
              <a:xfrm>
                <a:off x="31750" y="31750"/>
                <a:ext cx="1850390" cy="596900"/>
              </a:xfrm>
              <a:custGeom>
                <a:avLst/>
                <a:gdLst/>
                <a:ahLst/>
                <a:cxnLst/>
                <a:rect r="r" b="b" t="t" l="l"/>
                <a:pathLst>
                  <a:path h="596900" w="1850390">
                    <a:moveTo>
                      <a:pt x="175768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02920"/>
                    </a:lnTo>
                    <a:cubicBezTo>
                      <a:pt x="1850390" y="554990"/>
                      <a:pt x="1808480" y="596900"/>
                      <a:pt x="1757680" y="596900"/>
                    </a:cubicBezTo>
                    <a:close/>
                  </a:path>
                </a:pathLst>
              </a:custGeom>
              <a:solidFill>
                <a:srgbClr val="C75F7D"/>
              </a:solidFill>
            </p:spPr>
          </p:sp>
          <p:sp>
            <p:nvSpPr>
              <p:cNvPr name="Freeform 57" id="57"/>
              <p:cNvSpPr/>
              <p:nvPr/>
            </p:nvSpPr>
            <p:spPr>
              <a:xfrm>
                <a:off x="0" y="0"/>
                <a:ext cx="1913890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35940"/>
                    </a:lnTo>
                    <a:cubicBezTo>
                      <a:pt x="1854200" y="571500"/>
                      <a:pt x="1824990" y="600710"/>
                      <a:pt x="178943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1789430" y="660400"/>
                    </a:lnTo>
                    <a:cubicBezTo>
                      <a:pt x="1858010" y="660400"/>
                      <a:pt x="1913890" y="604520"/>
                      <a:pt x="1913890" y="53594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C75F7D"/>
              </a:solidFill>
            </p:spPr>
          </p:sp>
        </p:grpSp>
        <p:sp>
          <p:nvSpPr>
            <p:cNvPr name="TextBox 58" id="58"/>
            <p:cNvSpPr txBox="true"/>
            <p:nvPr/>
          </p:nvSpPr>
          <p:spPr>
            <a:xfrm rot="0">
              <a:off x="0" y="1130641"/>
              <a:ext cx="5033106" cy="268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48"/>
                </a:lnSpc>
              </a:pPr>
              <a:r>
                <a:rPr lang="en-US" sz="1524" spc="-76">
                  <a:solidFill>
                    <a:srgbClr val="FFFFFF"/>
                  </a:solidFill>
                  <a:latin typeface="League Spartan"/>
                </a:rPr>
                <a:t>Foreign Countries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6195639" y="38100"/>
              <a:ext cx="5033106" cy="234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1363" spc="-68">
                  <a:solidFill>
                    <a:srgbClr val="000000"/>
                  </a:solidFill>
                  <a:latin typeface="League Spartan"/>
                </a:rPr>
                <a:t>Taxes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3104941" y="51865"/>
              <a:ext cx="5033106" cy="234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1363" spc="-68">
                  <a:solidFill>
                    <a:srgbClr val="000000"/>
                  </a:solidFill>
                  <a:latin typeface="League Spartan"/>
                </a:rPr>
                <a:t>Savings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0" y="51865"/>
              <a:ext cx="5033106" cy="234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1363" spc="-68">
                  <a:solidFill>
                    <a:srgbClr val="000000"/>
                  </a:solidFill>
                  <a:latin typeface="League Spartan"/>
                </a:rPr>
                <a:t>Imports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0">
              <a:off x="6202760" y="2411936"/>
              <a:ext cx="5033106" cy="234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1363" spc="-68">
                  <a:solidFill>
                    <a:srgbClr val="000000"/>
                  </a:solidFill>
                  <a:latin typeface="League Spartan"/>
                </a:rPr>
                <a:t>Government Spending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3112062" y="2425701"/>
              <a:ext cx="5033106" cy="234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1363" spc="-68">
                  <a:solidFill>
                    <a:srgbClr val="000000"/>
                  </a:solidFill>
                  <a:latin typeface="League Spartan"/>
                </a:rPr>
                <a:t>Investment</a:t>
              </a:r>
            </a:p>
          </p:txBody>
        </p:sp>
        <p:sp>
          <p:nvSpPr>
            <p:cNvPr name="TextBox 64" id="64"/>
            <p:cNvSpPr txBox="true"/>
            <p:nvPr/>
          </p:nvSpPr>
          <p:spPr>
            <a:xfrm rot="0">
              <a:off x="7121" y="2425701"/>
              <a:ext cx="5033106" cy="234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1363" spc="-68">
                  <a:solidFill>
                    <a:srgbClr val="000000"/>
                  </a:solidFill>
                  <a:latin typeface="League Spartan"/>
                </a:rPr>
                <a:t>Exports</a:t>
              </a:r>
            </a:p>
          </p:txBody>
        </p:sp>
      </p:grpSp>
      <p:sp>
        <p:nvSpPr>
          <p:cNvPr name="AutoShape 65" id="65"/>
          <p:cNvSpPr/>
          <p:nvPr/>
        </p:nvSpPr>
        <p:spPr>
          <a:xfrm rot="776252">
            <a:off x="6432469" y="7717210"/>
            <a:ext cx="4289562" cy="0"/>
          </a:xfrm>
          <a:prstGeom prst="line">
            <a:avLst/>
          </a:prstGeom>
          <a:ln cap="rnd" w="95250">
            <a:solidFill>
              <a:srgbClr val="0961A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66" id="66"/>
          <p:cNvSpPr txBox="true"/>
          <p:nvPr/>
        </p:nvSpPr>
        <p:spPr>
          <a:xfrm rot="-568130">
            <a:off x="6685530" y="3501856"/>
            <a:ext cx="3774829" cy="16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5"/>
              </a:lnSpc>
            </a:pPr>
            <a:r>
              <a:rPr lang="en-US" sz="1363" spc="-68">
                <a:solidFill>
                  <a:srgbClr val="000000"/>
                </a:solidFill>
                <a:latin typeface="League Spartan"/>
              </a:rPr>
              <a:t>OUTFLOW</a:t>
            </a:r>
          </a:p>
        </p:txBody>
      </p:sp>
      <p:sp>
        <p:nvSpPr>
          <p:cNvPr name="TextBox 67" id="67"/>
          <p:cNvSpPr txBox="true"/>
          <p:nvPr/>
        </p:nvSpPr>
        <p:spPr>
          <a:xfrm rot="709776">
            <a:off x="6449570" y="7948705"/>
            <a:ext cx="3774829" cy="16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5"/>
              </a:lnSpc>
            </a:pPr>
            <a:r>
              <a:rPr lang="en-US" sz="1363" spc="-68">
                <a:solidFill>
                  <a:srgbClr val="000000"/>
                </a:solidFill>
                <a:latin typeface="League Spartan"/>
              </a:rPr>
              <a:t>INFLOW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792" y="-102488"/>
            <a:ext cx="17078107" cy="2262377"/>
            <a:chOff x="0" y="0"/>
            <a:chExt cx="22770810" cy="301650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52400"/>
              <a:ext cx="22770810" cy="2175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Intro Activity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52505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087823" y="3310838"/>
            <a:ext cx="12404009" cy="1832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51339" indent="-325670" lvl="1">
              <a:lnSpc>
                <a:spcPts val="2866"/>
              </a:lnSpc>
              <a:buFont typeface="Arial"/>
              <a:buChar char="•"/>
            </a:pPr>
            <a:r>
              <a:rPr lang="en-US" sz="3016" spc="-150">
                <a:solidFill>
                  <a:srgbClr val="000000"/>
                </a:solidFill>
                <a:latin typeface="League Spartan Bold"/>
              </a:rPr>
              <a:t>Levels of GDP, Real GDP, and GDP Per Capita</a:t>
            </a:r>
          </a:p>
          <a:p>
            <a:pPr marL="651339" indent="-325670" lvl="1">
              <a:lnSpc>
                <a:spcPts val="2866"/>
              </a:lnSpc>
              <a:buFont typeface="Arial"/>
              <a:buChar char="•"/>
            </a:pPr>
            <a:r>
              <a:rPr lang="en-US" sz="3016" spc="-150">
                <a:solidFill>
                  <a:srgbClr val="000000"/>
                </a:solidFill>
                <a:latin typeface="League Spartan Bold"/>
              </a:rPr>
              <a:t>Rate of Inflation</a:t>
            </a:r>
          </a:p>
          <a:p>
            <a:pPr marL="651339" indent="-325670" lvl="1">
              <a:lnSpc>
                <a:spcPts val="2866"/>
              </a:lnSpc>
              <a:buFont typeface="Arial"/>
              <a:buChar char="•"/>
            </a:pPr>
            <a:r>
              <a:rPr lang="en-US" sz="3016" spc="-150">
                <a:solidFill>
                  <a:srgbClr val="000000"/>
                </a:solidFill>
                <a:latin typeface="League Spartan Bold"/>
              </a:rPr>
              <a:t>Rate of Unemployment</a:t>
            </a:r>
          </a:p>
          <a:p>
            <a:pPr marL="651339" indent="-325670" lvl="1">
              <a:lnSpc>
                <a:spcPts val="2866"/>
              </a:lnSpc>
              <a:buFont typeface="Arial"/>
              <a:buChar char="•"/>
            </a:pPr>
            <a:r>
              <a:rPr lang="en-US" sz="3016" spc="-150">
                <a:solidFill>
                  <a:srgbClr val="000000"/>
                </a:solidFill>
                <a:latin typeface="League Spartan Bold"/>
              </a:rPr>
              <a:t>Income Distribution</a:t>
            </a:r>
          </a:p>
          <a:p>
            <a:pPr marL="651339" indent="-325670" lvl="1">
              <a:lnSpc>
                <a:spcPts val="2866"/>
              </a:lnSpc>
              <a:buFont typeface="Arial"/>
              <a:buChar char="•"/>
            </a:pPr>
            <a:r>
              <a:rPr lang="en-US" sz="3016" spc="-150">
                <a:solidFill>
                  <a:srgbClr val="000000"/>
                </a:solidFill>
                <a:latin typeface="League Spartan Bold"/>
              </a:rPr>
              <a:t>Trade Balance (Level of Exports vs Level of Imports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300005" y="1106609"/>
            <a:ext cx="13687990" cy="3050024"/>
            <a:chOff x="0" y="0"/>
            <a:chExt cx="18250653" cy="406669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23825"/>
              <a:ext cx="18250653" cy="3391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73"/>
                </a:lnSpc>
              </a:pPr>
            </a:p>
            <a:p>
              <a:pPr algn="ctr">
                <a:lnSpc>
                  <a:spcPts val="4873"/>
                </a:lnSpc>
              </a:pPr>
              <a:r>
                <a:rPr lang="en-US" sz="5129" spc="-256">
                  <a:solidFill>
                    <a:srgbClr val="DF402B"/>
                  </a:solidFill>
                  <a:latin typeface="League Spartan"/>
                </a:rPr>
                <a:t>Select a country and research the following for the last 5 years:</a:t>
              </a:r>
            </a:p>
            <a:p>
              <a:pPr algn="ctr">
                <a:lnSpc>
                  <a:spcPts val="4873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669024"/>
              <a:ext cx="18250653" cy="397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22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688970" y="5355544"/>
            <a:ext cx="13687990" cy="1813280"/>
            <a:chOff x="0" y="0"/>
            <a:chExt cx="18250653" cy="241770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123825"/>
              <a:ext cx="18250653" cy="17423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73"/>
                </a:lnSpc>
              </a:pPr>
            </a:p>
            <a:p>
              <a:pPr algn="ctr">
                <a:lnSpc>
                  <a:spcPts val="4873"/>
                </a:lnSpc>
              </a:pPr>
              <a:r>
                <a:rPr lang="en-US" sz="5129" spc="-256">
                  <a:solidFill>
                    <a:srgbClr val="DF402B"/>
                  </a:solidFill>
                  <a:latin typeface="League Spartan"/>
                </a:rPr>
                <a:t>Then ...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2020031"/>
              <a:ext cx="18250653" cy="397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22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159841" y="6934403"/>
            <a:ext cx="12404009" cy="2838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66"/>
              </a:lnSpc>
            </a:pPr>
            <a:r>
              <a:rPr lang="en-US" sz="3016" spc="-150">
                <a:solidFill>
                  <a:srgbClr val="000000"/>
                </a:solidFill>
                <a:latin typeface="League Spartan Bold"/>
              </a:rPr>
              <a:t>Create a visual using that information and Kognity to:</a:t>
            </a:r>
          </a:p>
          <a:p>
            <a:pPr marL="651340" indent="-325670" lvl="1">
              <a:lnSpc>
                <a:spcPts val="4163"/>
              </a:lnSpc>
              <a:buFont typeface="Arial"/>
              <a:buChar char="•"/>
            </a:pPr>
            <a:r>
              <a:rPr lang="en-US" sz="3016" spc="-150">
                <a:solidFill>
                  <a:srgbClr val="000000"/>
                </a:solidFill>
                <a:latin typeface="League Spartan Bold"/>
              </a:rPr>
              <a:t>Define each Indicator</a:t>
            </a:r>
          </a:p>
          <a:p>
            <a:pPr marL="651340" indent="-325670" lvl="1">
              <a:lnSpc>
                <a:spcPts val="4163"/>
              </a:lnSpc>
              <a:buFont typeface="Arial"/>
              <a:buChar char="•"/>
            </a:pPr>
            <a:r>
              <a:rPr lang="en-US" sz="3016" spc="-150">
                <a:solidFill>
                  <a:srgbClr val="000000"/>
                </a:solidFill>
                <a:latin typeface="League Spartan Bold"/>
              </a:rPr>
              <a:t>Explain each figure and what they demonstrate</a:t>
            </a:r>
          </a:p>
          <a:p>
            <a:pPr marL="651340" indent="-325670" lvl="1">
              <a:lnSpc>
                <a:spcPts val="4163"/>
              </a:lnSpc>
              <a:buFont typeface="Arial"/>
              <a:buChar char="•"/>
            </a:pPr>
            <a:r>
              <a:rPr lang="en-US" sz="3016" spc="-150">
                <a:solidFill>
                  <a:srgbClr val="000000"/>
                </a:solidFill>
                <a:latin typeface="League Spartan Bold"/>
              </a:rPr>
              <a:t>Explain the impact on stakeholders</a:t>
            </a:r>
          </a:p>
          <a:p>
            <a:pPr marL="651340" indent="-325670" lvl="1">
              <a:lnSpc>
                <a:spcPts val="4163"/>
              </a:lnSpc>
              <a:buFont typeface="Arial"/>
              <a:buChar char="•"/>
            </a:pPr>
            <a:r>
              <a:rPr lang="en-US" sz="3016" spc="-150">
                <a:solidFill>
                  <a:srgbClr val="000000"/>
                </a:solidFill>
                <a:latin typeface="League Spartan Bold"/>
              </a:rPr>
              <a:t>Your comment on the current state of the economy.</a:t>
            </a:r>
          </a:p>
          <a:p>
            <a:pPr>
              <a:lnSpc>
                <a:spcPts val="2866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92963" y="2908626"/>
            <a:ext cx="14902073" cy="3510499"/>
            <a:chOff x="0" y="0"/>
            <a:chExt cx="19869431" cy="468066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7175"/>
              <a:ext cx="19869431" cy="3739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Measuring Economic Activity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192985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80048" y="5666148"/>
            <a:ext cx="4927904" cy="41148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756420" y="1833037"/>
            <a:ext cx="2568425" cy="256842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27165" y="5142957"/>
            <a:ext cx="16349422" cy="4444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 total MONETARY value of all FINAL goods and services produced DOMESTICALLY within a YEAR.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 most common tool, with it's various alterations, to measure economic growth.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Problems arise due to MNC(Multinational Corporations).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Gross Domestic Product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DAE3HEHBW28</dc:identifier>
  <dcterms:modified xsi:type="dcterms:W3CDTF">2011-08-01T06:04:30Z</dcterms:modified>
  <cp:revision>1</cp:revision>
  <dc:title>3.1 Measuring Economic Activity</dc:title>
</cp:coreProperties>
</file>